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handoutMasterIdLst>
    <p:handoutMasterId r:id="rId48"/>
  </p:handoutMasterIdLst>
  <p:sldIdLst>
    <p:sldId id="256" r:id="rId2"/>
    <p:sldId id="258" r:id="rId3"/>
    <p:sldId id="259" r:id="rId4"/>
    <p:sldId id="260" r:id="rId5"/>
    <p:sldId id="277" r:id="rId6"/>
    <p:sldId id="278" r:id="rId7"/>
    <p:sldId id="262" r:id="rId8"/>
    <p:sldId id="279" r:id="rId9"/>
    <p:sldId id="280" r:id="rId10"/>
    <p:sldId id="261" r:id="rId11"/>
    <p:sldId id="263" r:id="rId12"/>
    <p:sldId id="264" r:id="rId13"/>
    <p:sldId id="281" r:id="rId14"/>
    <p:sldId id="282" r:id="rId15"/>
    <p:sldId id="283" r:id="rId16"/>
    <p:sldId id="265" r:id="rId17"/>
    <p:sldId id="284" r:id="rId18"/>
    <p:sldId id="285" r:id="rId19"/>
    <p:sldId id="266" r:id="rId20"/>
    <p:sldId id="267" r:id="rId21"/>
    <p:sldId id="286" r:id="rId22"/>
    <p:sldId id="287" r:id="rId23"/>
    <p:sldId id="268" r:id="rId24"/>
    <p:sldId id="288" r:id="rId25"/>
    <p:sldId id="289" r:id="rId26"/>
    <p:sldId id="257" r:id="rId27"/>
    <p:sldId id="269" r:id="rId28"/>
    <p:sldId id="290" r:id="rId29"/>
    <p:sldId id="291" r:id="rId30"/>
    <p:sldId id="271" r:id="rId31"/>
    <p:sldId id="270" r:id="rId32"/>
    <p:sldId id="293" r:id="rId33"/>
    <p:sldId id="272" r:id="rId34"/>
    <p:sldId id="273" r:id="rId35"/>
    <p:sldId id="274" r:id="rId36"/>
    <p:sldId id="292" r:id="rId37"/>
    <p:sldId id="276" r:id="rId38"/>
    <p:sldId id="294" r:id="rId39"/>
    <p:sldId id="297" r:id="rId40"/>
    <p:sldId id="298" r:id="rId41"/>
    <p:sldId id="299" r:id="rId42"/>
    <p:sldId id="295" r:id="rId43"/>
    <p:sldId id="296" r:id="rId44"/>
    <p:sldId id="300" r:id="rId45"/>
    <p:sldId id="275" r:id="rId46"/>
  </p:sldIdLst>
  <p:sldSz cx="9144000" cy="6858000" type="screen4x3"/>
  <p:notesSz cx="9931400" cy="67945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9" autoAdjust="0"/>
    <p:restoredTop sz="94660"/>
  </p:normalViewPr>
  <p:slideViewPr>
    <p:cSldViewPr>
      <p:cViewPr varScale="1">
        <p:scale>
          <a:sx n="83" d="100"/>
          <a:sy n="83" d="100"/>
        </p:scale>
        <p:origin x="-1430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3607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5625495" y="0"/>
            <a:ext cx="4303607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B143D9-7E02-4408-BADD-CFC51AF9F72B}" type="datetimeFigureOut">
              <a:rPr lang="pl-PL" smtClean="0"/>
              <a:t>18.09.2020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6453596"/>
            <a:ext cx="4303607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5625495" y="6453596"/>
            <a:ext cx="4303607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38B2EA-D3E6-49AB-B5DA-05BBF4E382F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524030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3607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5625495" y="0"/>
            <a:ext cx="4303607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E9F992-7600-4A17-AEB1-368BF4E7DC87}" type="datetimeFigureOut">
              <a:rPr lang="pl-PL" smtClean="0"/>
              <a:t>18.09.2020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3267075" y="509588"/>
            <a:ext cx="3397250" cy="2547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993140" y="3227388"/>
            <a:ext cx="7945120" cy="3057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6453596"/>
            <a:ext cx="4303607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5625495" y="6453596"/>
            <a:ext cx="4303607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38F088-91FD-4765-A16D-AEC19D9206D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4640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 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8F088-91FD-4765-A16D-AEC19D9206D5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0106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A1A91-38A4-42E7-AE90-3F80383B3309}" type="datetimeFigureOut">
              <a:rPr lang="pl-PL" smtClean="0"/>
              <a:t>18.09.2020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9B7E9-7C97-4B14-926E-1ED37ABE924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8595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A1A91-38A4-42E7-AE90-3F80383B3309}" type="datetimeFigureOut">
              <a:rPr lang="pl-PL" smtClean="0"/>
              <a:t>18.09.2020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9B7E9-7C97-4B14-926E-1ED37ABE924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50197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A1A91-38A4-42E7-AE90-3F80383B3309}" type="datetimeFigureOut">
              <a:rPr lang="pl-PL" smtClean="0"/>
              <a:t>18.09.2020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9B7E9-7C97-4B14-926E-1ED37ABE924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2920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A1A91-38A4-42E7-AE90-3F80383B3309}" type="datetimeFigureOut">
              <a:rPr lang="pl-PL" smtClean="0"/>
              <a:t>18.09.2020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9B7E9-7C97-4B14-926E-1ED37ABE924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46813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A1A91-38A4-42E7-AE90-3F80383B3309}" type="datetimeFigureOut">
              <a:rPr lang="pl-PL" smtClean="0"/>
              <a:t>18.09.2020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9B7E9-7C97-4B14-926E-1ED37ABE924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1244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A1A91-38A4-42E7-AE90-3F80383B3309}" type="datetimeFigureOut">
              <a:rPr lang="pl-PL" smtClean="0"/>
              <a:t>18.09.2020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9B7E9-7C97-4B14-926E-1ED37ABE924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49314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A1A91-38A4-42E7-AE90-3F80383B3309}" type="datetimeFigureOut">
              <a:rPr lang="pl-PL" smtClean="0"/>
              <a:t>18.09.2020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9B7E9-7C97-4B14-926E-1ED37ABE924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64185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A1A91-38A4-42E7-AE90-3F80383B3309}" type="datetimeFigureOut">
              <a:rPr lang="pl-PL" smtClean="0"/>
              <a:t>18.09.2020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9B7E9-7C97-4B14-926E-1ED37ABE924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4976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A1A91-38A4-42E7-AE90-3F80383B3309}" type="datetimeFigureOut">
              <a:rPr lang="pl-PL" smtClean="0"/>
              <a:t>18.09.2020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9B7E9-7C97-4B14-926E-1ED37ABE924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91436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A1A91-38A4-42E7-AE90-3F80383B3309}" type="datetimeFigureOut">
              <a:rPr lang="pl-PL" smtClean="0"/>
              <a:t>18.09.2020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9B7E9-7C97-4B14-926E-1ED37ABE924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9206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A1A91-38A4-42E7-AE90-3F80383B3309}" type="datetimeFigureOut">
              <a:rPr lang="pl-PL" smtClean="0"/>
              <a:t>18.09.2020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9B7E9-7C97-4B14-926E-1ED37ABE924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0788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  <a:lumMod val="66000"/>
                <a:lumOff val="34000"/>
              </a:schemeClr>
            </a:gs>
            <a:gs pos="64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A1A91-38A4-42E7-AE90-3F80383B3309}" type="datetimeFigureOut">
              <a:rPr lang="pl-PL" smtClean="0"/>
              <a:t>18.09.2020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9B7E9-7C97-4B14-926E-1ED37ABE924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90492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3568" y="836712"/>
            <a:ext cx="7774632" cy="1470025"/>
          </a:xfrm>
        </p:spPr>
        <p:txBody>
          <a:bodyPr>
            <a:noAutofit/>
          </a:bodyPr>
          <a:lstStyle/>
          <a:p>
            <a:r>
              <a:rPr lang="pl-PL" sz="5400" b="1" dirty="0" smtClean="0">
                <a:solidFill>
                  <a:srgbClr val="002060"/>
                </a:solidFill>
              </a:rPr>
              <a:t>Gminny Ośrodek Kultury </a:t>
            </a:r>
            <a:br>
              <a:rPr lang="pl-PL" sz="5400" b="1" dirty="0" smtClean="0">
                <a:solidFill>
                  <a:srgbClr val="002060"/>
                </a:solidFill>
              </a:rPr>
            </a:br>
            <a:r>
              <a:rPr lang="pl-PL" sz="5400" b="1" dirty="0" smtClean="0">
                <a:solidFill>
                  <a:srgbClr val="002060"/>
                </a:solidFill>
              </a:rPr>
              <a:t>w Fajsławicach</a:t>
            </a:r>
            <a:endParaRPr lang="pl-PL" sz="5400" b="1" dirty="0">
              <a:solidFill>
                <a:srgbClr val="002060"/>
              </a:solidFill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771800" y="2636912"/>
            <a:ext cx="4032448" cy="550912"/>
          </a:xfrm>
        </p:spPr>
        <p:txBody>
          <a:bodyPr>
            <a:normAutofit lnSpcReduction="10000"/>
          </a:bodyPr>
          <a:lstStyle/>
          <a:p>
            <a:r>
              <a:rPr lang="pl-PL" b="1" dirty="0" smtClean="0">
                <a:solidFill>
                  <a:srgbClr val="002060"/>
                </a:solidFill>
              </a:rPr>
              <a:t>Rys historyczny</a:t>
            </a:r>
            <a:endParaRPr lang="pl-PL" b="1" dirty="0">
              <a:solidFill>
                <a:srgbClr val="002060"/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429000"/>
            <a:ext cx="3780420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365961"/>
            <a:ext cx="4608512" cy="26463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76501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323528" y="188640"/>
            <a:ext cx="864096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b="1" dirty="0"/>
              <a:t>Lubelska Akademia Rozwoju</a:t>
            </a:r>
            <a:r>
              <a:rPr lang="pl-PL" sz="2800" dirty="0"/>
              <a:t> </a:t>
            </a:r>
            <a:r>
              <a:rPr lang="pl-PL" sz="2800" dirty="0" smtClean="0"/>
              <a:t>– studium wykonalności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pl-PL" sz="2800" dirty="0" smtClean="0"/>
              <a:t>Piotr Majchrzak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pl-PL" sz="2800" dirty="0" smtClean="0"/>
              <a:t>Rafał Dudek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pl-PL" sz="2800" dirty="0" smtClean="0"/>
              <a:t>Michał Rządkowski</a:t>
            </a:r>
            <a:endParaRPr lang="pl-PL" sz="2800" dirty="0"/>
          </a:p>
          <a:p>
            <a:r>
              <a:rPr lang="pl-PL" sz="2800" dirty="0"/>
              <a:t> </a:t>
            </a:r>
          </a:p>
          <a:p>
            <a:r>
              <a:rPr lang="pl-PL" sz="2800" dirty="0" smtClean="0"/>
              <a:t>INSPEKTORZY INWESTYCJI:</a:t>
            </a:r>
            <a:endParaRPr lang="pl-PL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b="1" dirty="0"/>
              <a:t>Inż. Iwona </a:t>
            </a:r>
            <a:r>
              <a:rPr lang="pl-PL" sz="2800" b="1" dirty="0" smtClean="0"/>
              <a:t>Chiniewicz - </a:t>
            </a:r>
            <a:r>
              <a:rPr lang="pl-PL" sz="2800" dirty="0" smtClean="0"/>
              <a:t>specjalność </a:t>
            </a:r>
            <a:r>
              <a:rPr lang="pl-PL" sz="2800" dirty="0"/>
              <a:t>instalacyjno-inżynieryjna w zakresie sieci i instalacji sanitarnych,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b="1" dirty="0"/>
              <a:t>Inż. Andrzej </a:t>
            </a:r>
            <a:r>
              <a:rPr lang="pl-PL" sz="2800" b="1" dirty="0" smtClean="0"/>
              <a:t>Chiniewicz - </a:t>
            </a:r>
            <a:r>
              <a:rPr lang="pl-PL" sz="2800" dirty="0" smtClean="0"/>
              <a:t>specjalność </a:t>
            </a:r>
            <a:r>
              <a:rPr lang="pl-PL" sz="2800" dirty="0"/>
              <a:t>instalacyjno-inżynieryjna w zakresie sieci i instalacji elektrycznych,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b="1" dirty="0"/>
              <a:t>Inż. Tomasz </a:t>
            </a:r>
            <a:r>
              <a:rPr lang="pl-PL" sz="2800" b="1" dirty="0" smtClean="0"/>
              <a:t>Chruścicki - </a:t>
            </a:r>
            <a:r>
              <a:rPr lang="pl-PL" sz="2800" dirty="0" smtClean="0"/>
              <a:t>specjalność </a:t>
            </a:r>
            <a:r>
              <a:rPr lang="pl-PL" sz="2800" dirty="0"/>
              <a:t>konstrukcyjno-budowlana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b="1" dirty="0"/>
              <a:t>Inż. Mariusz </a:t>
            </a:r>
            <a:r>
              <a:rPr lang="pl-PL" sz="2800" b="1" dirty="0" smtClean="0"/>
              <a:t>Zieliński - </a:t>
            </a:r>
            <a:r>
              <a:rPr lang="pl-PL" sz="2800" dirty="0" smtClean="0"/>
              <a:t>specjalność </a:t>
            </a:r>
            <a:r>
              <a:rPr lang="pl-PL" sz="2800" dirty="0"/>
              <a:t>konstrukcyjno-budowlana i drogowa.</a:t>
            </a:r>
          </a:p>
        </p:txBody>
      </p:sp>
    </p:spTree>
    <p:extLst>
      <p:ext uri="{BB962C8B-B14F-4D97-AF65-F5344CB8AC3E}">
        <p14:creationId xmlns:p14="http://schemas.microsoft.com/office/powerpoint/2010/main" val="375167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51520" y="404664"/>
            <a:ext cx="864096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 smtClean="0"/>
              <a:t>WYKONAWCY ROBÓT:</a:t>
            </a:r>
            <a:endParaRPr lang="pl-PL" sz="2800" dirty="0"/>
          </a:p>
          <a:p>
            <a:pPr marL="457200" lvl="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800" b="1" dirty="0"/>
              <a:t>P.W. ALLBUD Sp. z o.o., Wiceprezes zarządu - Aleksander </a:t>
            </a:r>
            <a:r>
              <a:rPr lang="pl-PL" sz="2800" b="1" dirty="0" err="1"/>
              <a:t>Rayss</a:t>
            </a:r>
            <a:r>
              <a:rPr lang="pl-PL" sz="2800" b="1" dirty="0"/>
              <a:t>, </a:t>
            </a:r>
            <a:r>
              <a:rPr lang="pl-PL" sz="2800" dirty="0"/>
              <a:t>- przebudowa </a:t>
            </a:r>
            <a:r>
              <a:rPr lang="pl-PL" sz="2800" dirty="0" smtClean="0"/>
              <a:t>budynku</a:t>
            </a:r>
            <a:br>
              <a:rPr lang="pl-PL" sz="2800" dirty="0" smtClean="0"/>
            </a:br>
            <a:r>
              <a:rPr lang="pl-PL" sz="2800" dirty="0" smtClean="0"/>
              <a:t> </a:t>
            </a:r>
            <a:r>
              <a:rPr lang="pl-PL" sz="2800" dirty="0"/>
              <a:t>i przebudowa dachu</a:t>
            </a:r>
          </a:p>
          <a:p>
            <a:pPr marL="457200" lvl="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800" b="1" dirty="0"/>
              <a:t>Firma Usługowo-Handlowa „HABA” Andrzej </a:t>
            </a:r>
            <a:r>
              <a:rPr lang="pl-PL" sz="2800" b="1" dirty="0" err="1"/>
              <a:t>Haba</a:t>
            </a:r>
            <a:r>
              <a:rPr lang="pl-PL" sz="2800" b="1" dirty="0"/>
              <a:t>, właściciel - Andrzej </a:t>
            </a:r>
            <a:r>
              <a:rPr lang="pl-PL" sz="2800" b="1" dirty="0" err="1"/>
              <a:t>Haba</a:t>
            </a:r>
            <a:r>
              <a:rPr lang="pl-PL" sz="2800" dirty="0"/>
              <a:t>, - zagospodarowanie terenu</a:t>
            </a:r>
          </a:p>
          <a:p>
            <a:pPr marL="457200" lvl="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800" b="1" dirty="0"/>
              <a:t>Przedsiębiorstwo Robót Drogowych sp. </a:t>
            </a:r>
            <a:r>
              <a:rPr lang="pl-PL" sz="2800" b="1" dirty="0" err="1"/>
              <a:t>zo</a:t>
            </a:r>
            <a:r>
              <a:rPr lang="pl-PL" sz="2800" b="1" dirty="0"/>
              <a:t> .</a:t>
            </a:r>
            <a:r>
              <a:rPr lang="pl-PL" sz="2800" b="1" dirty="0" err="1"/>
              <a:t>o.o</a:t>
            </a:r>
            <a:r>
              <a:rPr lang="pl-PL" sz="2800" b="1" dirty="0"/>
              <a:t> Zamość, Prezes Zarządu -</a:t>
            </a:r>
            <a:r>
              <a:rPr lang="pl-PL" sz="2800" dirty="0"/>
              <a:t> </a:t>
            </a:r>
            <a:r>
              <a:rPr lang="pl-PL" sz="2800" b="1" dirty="0"/>
              <a:t>Waldemar Basak</a:t>
            </a:r>
            <a:r>
              <a:rPr lang="pl-PL" sz="2800" dirty="0"/>
              <a:t>– remont drogi </a:t>
            </a:r>
            <a:r>
              <a:rPr lang="pl-PL" sz="2800" dirty="0" smtClean="0"/>
              <a:t>dojazdowej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1491144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433248" y="313618"/>
            <a:ext cx="8352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 smtClean="0"/>
              <a:t>Wiosna 2019r. </a:t>
            </a:r>
            <a:r>
              <a:rPr lang="pl-PL" sz="2800" dirty="0" smtClean="0"/>
              <a:t>– rozpoczęcie prac budowlanych</a:t>
            </a:r>
            <a:endParaRPr lang="pl-PL" sz="2800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92" y="980728"/>
            <a:ext cx="8640639" cy="5703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30723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56" y="332656"/>
            <a:ext cx="8676456" cy="6192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700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8748464" cy="64087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81747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32656"/>
            <a:ext cx="8892480" cy="63367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03468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2656"/>
            <a:ext cx="8568952" cy="6264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01930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48680"/>
            <a:ext cx="8784976" cy="6192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4632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81000"/>
            <a:ext cx="8712968" cy="6288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47651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179512" y="2492896"/>
            <a:ext cx="87849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6000" b="1" dirty="0" smtClean="0"/>
              <a:t>Niespodzianki budowlane</a:t>
            </a:r>
            <a:endParaRPr lang="pl-PL" sz="6000" b="1" dirty="0"/>
          </a:p>
        </p:txBody>
      </p:sp>
    </p:spTree>
    <p:extLst>
      <p:ext uri="{BB962C8B-B14F-4D97-AF65-F5344CB8AC3E}">
        <p14:creationId xmlns:p14="http://schemas.microsoft.com/office/powerpoint/2010/main" val="70175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179512" y="476672"/>
            <a:ext cx="885698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 smtClean="0"/>
              <a:t>30 września 2017r. </a:t>
            </a:r>
            <a:r>
              <a:rPr lang="pl-PL" sz="2800" dirty="0" smtClean="0"/>
              <a:t>– złożenie wniosku do Urzędu       Marszałkowskiego Województwa Lubelskiego</a:t>
            </a:r>
          </a:p>
          <a:p>
            <a:r>
              <a:rPr lang="pl-PL" sz="2800" dirty="0" smtClean="0"/>
              <a:t/>
            </a:r>
            <a:br>
              <a:rPr lang="pl-PL" sz="2800" dirty="0" smtClean="0"/>
            </a:br>
            <a:r>
              <a:rPr lang="pl-PL" sz="2800" dirty="0" smtClean="0"/>
              <a:t>Projekt: </a:t>
            </a:r>
            <a:r>
              <a:rPr lang="pl-PL" sz="2800" b="1" dirty="0" smtClean="0"/>
              <a:t>„Przebudowa zdegradowanego budynku remizy OSP w Fajsławicach na Gminny Ośrodek Kultury </a:t>
            </a:r>
          </a:p>
          <a:p>
            <a:r>
              <a:rPr lang="pl-PL" sz="2800" b="1" dirty="0" smtClean="0"/>
              <a:t>i Gminną Bibliotekę Publiczną wraz z zagospodarowaniem terenu i remontem drogi dojazdowej do obiektu”.</a:t>
            </a:r>
          </a:p>
        </p:txBody>
      </p:sp>
      <p:sp>
        <p:nvSpPr>
          <p:cNvPr id="3" name="pole tekstowe 2"/>
          <p:cNvSpPr txBox="1"/>
          <p:nvPr/>
        </p:nvSpPr>
        <p:spPr>
          <a:xfrm>
            <a:off x="251520" y="4365104"/>
            <a:ext cx="87849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/>
              <a:t>25 marca 2019r. </a:t>
            </a:r>
            <a:r>
              <a:rPr lang="pl-PL" sz="2800" dirty="0" smtClean="0"/>
              <a:t>- </a:t>
            </a:r>
            <a:r>
              <a:rPr lang="pl-PL" sz="2800" dirty="0"/>
              <a:t>podpisanie umowy na dofinansowanie projektu</a:t>
            </a:r>
          </a:p>
        </p:txBody>
      </p:sp>
    </p:spTree>
    <p:extLst>
      <p:ext uri="{BB962C8B-B14F-4D97-AF65-F5344CB8AC3E}">
        <p14:creationId xmlns:p14="http://schemas.microsoft.com/office/powerpoint/2010/main" val="213860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467544" y="406052"/>
            <a:ext cx="4032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 smtClean="0"/>
              <a:t>Wymiana dachu</a:t>
            </a:r>
            <a:endParaRPr lang="pl-PL" sz="3200" b="1" dirty="0"/>
          </a:p>
        </p:txBody>
      </p:sp>
      <p:sp>
        <p:nvSpPr>
          <p:cNvPr id="3" name="pole tekstowe 2"/>
          <p:cNvSpPr txBox="1"/>
          <p:nvPr/>
        </p:nvSpPr>
        <p:spPr>
          <a:xfrm>
            <a:off x="1691680" y="2564904"/>
            <a:ext cx="25072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Zdjęcia z wymiany dachu</a:t>
            </a: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24744"/>
            <a:ext cx="8424936" cy="55446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03976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48680"/>
            <a:ext cx="8712460" cy="6106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9612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0648"/>
            <a:ext cx="8742736" cy="63367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15874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51520" y="419694"/>
            <a:ext cx="87129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/>
              <a:t>Roboty dodatkowe na podstawie ekspertyzy PPOŻ</a:t>
            </a:r>
            <a:endParaRPr lang="pl-PL" sz="2800" b="1" dirty="0"/>
          </a:p>
        </p:txBody>
      </p:sp>
      <p:sp>
        <p:nvSpPr>
          <p:cNvPr id="3" name="pole tekstowe 2"/>
          <p:cNvSpPr txBox="1"/>
          <p:nvPr/>
        </p:nvSpPr>
        <p:spPr>
          <a:xfrm>
            <a:off x="1403648" y="2636912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Zdjęcia z klatek schodowych</a:t>
            </a: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24744"/>
            <a:ext cx="8208912" cy="54726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62895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2656"/>
            <a:ext cx="8568952" cy="63367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22476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04664"/>
            <a:ext cx="8892480" cy="6216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87911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Bukiet od 5 do 200 róż - przesyłka kwiatowa - E-kwiat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0" b="93750" l="1625" r="966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581128"/>
            <a:ext cx="2232248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/>
          <p:cNvSpPr txBox="1"/>
          <p:nvPr/>
        </p:nvSpPr>
        <p:spPr>
          <a:xfrm>
            <a:off x="243520" y="260648"/>
            <a:ext cx="871296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/>
              <a:t>Podziękowania dla inspektorów inwestycji </a:t>
            </a:r>
          </a:p>
          <a:p>
            <a:pPr algn="ctr"/>
            <a:endParaRPr lang="pl-PL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b="1" dirty="0" smtClean="0"/>
              <a:t>Inż. Iwona Chiniewicz - </a:t>
            </a:r>
            <a:r>
              <a:rPr lang="pl-PL" sz="2800" dirty="0" smtClean="0"/>
              <a:t>specjalność instalacyjno-inżynieryjna w zakresie sieci i instalacji sanitarnych,</a:t>
            </a:r>
          </a:p>
          <a:p>
            <a:endParaRPr lang="pl-PL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b="1" dirty="0" smtClean="0"/>
              <a:t>Inż. Andrzej Chiniewicz - </a:t>
            </a:r>
            <a:r>
              <a:rPr lang="pl-PL" sz="2800" dirty="0" smtClean="0"/>
              <a:t>specjalność instalacyjno-inżynieryjna w zakresie sieci i instalacji elektrycznych,</a:t>
            </a:r>
          </a:p>
          <a:p>
            <a:endParaRPr lang="pl-PL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b="1" dirty="0" smtClean="0"/>
              <a:t>Inż. Tomasz Chruścicki - </a:t>
            </a:r>
            <a:r>
              <a:rPr lang="pl-PL" sz="2800" dirty="0" smtClean="0"/>
              <a:t>specjalność konstrukcyjno-budowlana</a:t>
            </a:r>
          </a:p>
        </p:txBody>
      </p:sp>
    </p:spTree>
    <p:extLst>
      <p:ext uri="{BB962C8B-B14F-4D97-AF65-F5344CB8AC3E}">
        <p14:creationId xmlns:p14="http://schemas.microsoft.com/office/powerpoint/2010/main" val="2946536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899592" y="431086"/>
            <a:ext cx="6192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 smtClean="0"/>
              <a:t>Przebieg prac…</a:t>
            </a:r>
            <a:endParaRPr lang="pl-PL" sz="2800" b="1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54306"/>
            <a:ext cx="8640960" cy="56308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93872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04664"/>
            <a:ext cx="8820472" cy="63123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19905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8604448" cy="6264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86707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179512" y="620688"/>
            <a:ext cx="8856984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800" dirty="0"/>
              <a:t>Planowana wartość </a:t>
            </a:r>
            <a:r>
              <a:rPr lang="pl-PL" sz="2800" dirty="0" smtClean="0"/>
              <a:t>projektu: </a:t>
            </a:r>
            <a:r>
              <a:rPr lang="pl-PL" sz="2800" b="1" dirty="0" smtClean="0"/>
              <a:t>934 000,00zł</a:t>
            </a:r>
          </a:p>
          <a:p>
            <a:pPr>
              <a:lnSpc>
                <a:spcPct val="150000"/>
              </a:lnSpc>
            </a:pPr>
            <a:endParaRPr lang="pl-PL" sz="2800" b="1" dirty="0"/>
          </a:p>
          <a:p>
            <a:pPr>
              <a:lnSpc>
                <a:spcPct val="150000"/>
              </a:lnSpc>
            </a:pPr>
            <a:r>
              <a:rPr lang="pl-PL" sz="2800" dirty="0"/>
              <a:t>Przyznane </a:t>
            </a:r>
            <a:r>
              <a:rPr lang="pl-PL" sz="2800" dirty="0" smtClean="0"/>
              <a:t>dofinansowania: do </a:t>
            </a:r>
            <a:r>
              <a:rPr lang="pl-PL" sz="2800" b="1" dirty="0"/>
              <a:t>687 </a:t>
            </a:r>
            <a:r>
              <a:rPr lang="pl-PL" sz="2800" b="1" dirty="0" smtClean="0"/>
              <a:t>000,00zł </a:t>
            </a:r>
            <a:br>
              <a:rPr lang="pl-PL" sz="2800" b="1" dirty="0" smtClean="0"/>
            </a:br>
            <a:r>
              <a:rPr lang="pl-PL" sz="2800" b="1" dirty="0" smtClean="0"/>
              <a:t>			</a:t>
            </a:r>
            <a:r>
              <a:rPr lang="pl-PL" sz="2800" dirty="0" smtClean="0"/>
              <a:t>(</a:t>
            </a:r>
            <a:r>
              <a:rPr lang="pl-PL" sz="2800" dirty="0"/>
              <a:t>do 95% kwalifikowanych kosztów netto</a:t>
            </a:r>
            <a:r>
              <a:rPr lang="pl-PL" sz="2800" dirty="0" smtClean="0"/>
              <a:t>)</a:t>
            </a:r>
          </a:p>
          <a:p>
            <a:pPr>
              <a:lnSpc>
                <a:spcPct val="150000"/>
              </a:lnSpc>
            </a:pPr>
            <a:r>
              <a:rPr lang="pl-PL" sz="2800" dirty="0" smtClean="0"/>
              <a:t>Planowany </a:t>
            </a:r>
            <a:r>
              <a:rPr lang="pl-PL" sz="2800" dirty="0"/>
              <a:t>okres realizacji: </a:t>
            </a:r>
            <a:endParaRPr lang="pl-PL" sz="2800" dirty="0" smtClean="0"/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800" b="1" dirty="0" smtClean="0"/>
              <a:t>do 30.11.2019r</a:t>
            </a:r>
            <a:r>
              <a:rPr lang="pl-PL" sz="2800" dirty="0"/>
              <a:t>.</a:t>
            </a:r>
            <a:r>
              <a:rPr lang="pl-PL" sz="2800" dirty="0" smtClean="0"/>
              <a:t> </a:t>
            </a:r>
            <a:r>
              <a:rPr lang="pl-PL" sz="2800" dirty="0"/>
              <a:t>(rzeczowy</a:t>
            </a:r>
            <a:r>
              <a:rPr lang="pl-PL" sz="2800" dirty="0" smtClean="0"/>
              <a:t>)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800" b="1" dirty="0" smtClean="0"/>
              <a:t>do</a:t>
            </a:r>
            <a:r>
              <a:rPr lang="pl-PL" sz="2800" dirty="0" smtClean="0"/>
              <a:t> </a:t>
            </a:r>
            <a:r>
              <a:rPr lang="pl-PL" sz="2800" b="1" dirty="0" smtClean="0"/>
              <a:t>31.12.2019r. </a:t>
            </a:r>
            <a:r>
              <a:rPr lang="pl-PL" sz="2800" dirty="0"/>
              <a:t>(finansowy</a:t>
            </a:r>
            <a:r>
              <a:rPr lang="pl-PL" sz="2800" dirty="0" smtClean="0"/>
              <a:t>)</a:t>
            </a:r>
            <a:endParaRPr lang="pl-PL" sz="2800" dirty="0"/>
          </a:p>
        </p:txBody>
      </p:sp>
      <p:sp>
        <p:nvSpPr>
          <p:cNvPr id="3" name="pole tekstowe 2"/>
          <p:cNvSpPr txBox="1"/>
          <p:nvPr/>
        </p:nvSpPr>
        <p:spPr>
          <a:xfrm>
            <a:off x="323528" y="5877272"/>
            <a:ext cx="5760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 smtClean="0"/>
              <a:t>Planowany udział gminy: </a:t>
            </a:r>
            <a:r>
              <a:rPr lang="pl-PL" sz="2800" b="1" dirty="0" smtClean="0"/>
              <a:t>248 000,00zł</a:t>
            </a:r>
            <a:endParaRPr 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4104103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04664"/>
            <a:ext cx="8820472" cy="62403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720143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08" y="381000"/>
            <a:ext cx="8748972" cy="6288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669049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04664"/>
            <a:ext cx="8909929" cy="6264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703551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51520" y="188640"/>
            <a:ext cx="8712968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400" b="1" dirty="0" smtClean="0"/>
              <a:t>Podsumowanie</a:t>
            </a:r>
          </a:p>
          <a:p>
            <a:pPr>
              <a:lnSpc>
                <a:spcPct val="200000"/>
              </a:lnSpc>
            </a:pPr>
            <a:r>
              <a:rPr lang="pl-PL" sz="4000" dirty="0" smtClean="0"/>
              <a:t>Wartość projektu: </a:t>
            </a:r>
            <a:r>
              <a:rPr lang="pl-PL" sz="4000" b="1" dirty="0" smtClean="0"/>
              <a:t>1 </a:t>
            </a:r>
            <a:r>
              <a:rPr lang="pl-PL" sz="4000" b="1" dirty="0"/>
              <a:t>379 </a:t>
            </a:r>
            <a:r>
              <a:rPr lang="pl-PL" sz="4000" b="1" dirty="0" smtClean="0"/>
              <a:t>000,00zł</a:t>
            </a:r>
            <a:endParaRPr lang="pl-PL" sz="4000" b="1" dirty="0"/>
          </a:p>
          <a:p>
            <a:pPr>
              <a:lnSpc>
                <a:spcPct val="200000"/>
              </a:lnSpc>
            </a:pPr>
            <a:r>
              <a:rPr lang="pl-PL" sz="4000" dirty="0"/>
              <a:t>Wartość </a:t>
            </a:r>
            <a:r>
              <a:rPr lang="pl-PL" sz="4000" dirty="0" smtClean="0"/>
              <a:t>dofinansowania: </a:t>
            </a:r>
            <a:r>
              <a:rPr lang="pl-PL" sz="4000" b="1" dirty="0" smtClean="0"/>
              <a:t>667 000,00zł</a:t>
            </a:r>
            <a:endParaRPr lang="pl-PL" sz="4000" b="1" dirty="0"/>
          </a:p>
          <a:p>
            <a:pPr>
              <a:lnSpc>
                <a:spcPct val="200000"/>
              </a:lnSpc>
            </a:pPr>
            <a:r>
              <a:rPr lang="pl-PL" sz="4000" dirty="0"/>
              <a:t>Udział Gminy </a:t>
            </a:r>
            <a:r>
              <a:rPr lang="pl-PL" sz="4000" dirty="0" smtClean="0"/>
              <a:t>Fajsławice: </a:t>
            </a:r>
            <a:r>
              <a:rPr lang="pl-PL" sz="4000" b="1" dirty="0" smtClean="0"/>
              <a:t>711 000,00zł </a:t>
            </a:r>
          </a:p>
          <a:p>
            <a:r>
              <a:rPr lang="pl-PL" sz="3200" dirty="0" smtClean="0"/>
              <a:t>(prace nieujęte w projekcie na kwotę </a:t>
            </a:r>
            <a:r>
              <a:rPr lang="pl-PL" sz="3200" b="1" dirty="0" smtClean="0"/>
              <a:t>488 000,00zł</a:t>
            </a:r>
            <a:r>
              <a:rPr lang="pl-PL" sz="3200" dirty="0" smtClean="0"/>
              <a:t>)</a:t>
            </a:r>
            <a:endParaRPr lang="pl-PL" sz="3200" dirty="0"/>
          </a:p>
        </p:txBody>
      </p:sp>
    </p:spTree>
    <p:extLst>
      <p:ext uri="{BB962C8B-B14F-4D97-AF65-F5344CB8AC3E}">
        <p14:creationId xmlns:p14="http://schemas.microsoft.com/office/powerpoint/2010/main" val="2306127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539552" y="1268760"/>
            <a:ext cx="82089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EFEKTY PRAC</a:t>
            </a:r>
          </a:p>
        </p:txBody>
      </p:sp>
    </p:spTree>
    <p:extLst>
      <p:ext uri="{BB962C8B-B14F-4D97-AF65-F5344CB8AC3E}">
        <p14:creationId xmlns:p14="http://schemas.microsoft.com/office/powerpoint/2010/main" val="40155749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08720"/>
            <a:ext cx="8785484" cy="5688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pole tekstowe 2"/>
          <p:cNvSpPr txBox="1"/>
          <p:nvPr/>
        </p:nvSpPr>
        <p:spPr>
          <a:xfrm>
            <a:off x="611560" y="215062"/>
            <a:ext cx="4824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 smtClean="0"/>
              <a:t>Parking – </a:t>
            </a:r>
            <a:r>
              <a:rPr lang="pl-PL" sz="2800" b="1" dirty="0" smtClean="0"/>
              <a:t>30 000,00zł</a:t>
            </a:r>
            <a:endParaRPr 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18080818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8748464" cy="6408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51159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32656"/>
            <a:ext cx="8784976" cy="63367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552009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32656"/>
            <a:ext cx="8784468" cy="6360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1964769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70" y="1268760"/>
            <a:ext cx="8321486" cy="53668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pole tekstowe 2"/>
          <p:cNvSpPr txBox="1"/>
          <p:nvPr/>
        </p:nvSpPr>
        <p:spPr>
          <a:xfrm>
            <a:off x="179512" y="260648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dirty="0" smtClean="0"/>
              <a:t>Gminna Biblioteka Publiczna w Fajsławicach</a:t>
            </a:r>
            <a:endParaRPr lang="pl-PL" sz="3600" b="1" dirty="0"/>
          </a:p>
        </p:txBody>
      </p:sp>
    </p:spTree>
    <p:extLst>
      <p:ext uri="{BB962C8B-B14F-4D97-AF65-F5344CB8AC3E}">
        <p14:creationId xmlns:p14="http://schemas.microsoft.com/office/powerpoint/2010/main" val="2597692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8640"/>
            <a:ext cx="8605263" cy="62965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07088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04664"/>
            <a:ext cx="8604956" cy="6192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48586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08" y="381000"/>
            <a:ext cx="8892480" cy="6216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62420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76672"/>
            <a:ext cx="8892480" cy="6120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046947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8756195" cy="6408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7418834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96752"/>
            <a:ext cx="8640960" cy="5328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pole tekstowe 2"/>
          <p:cNvSpPr txBox="1"/>
          <p:nvPr/>
        </p:nvSpPr>
        <p:spPr>
          <a:xfrm>
            <a:off x="611560" y="404664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600" b="1" dirty="0" smtClean="0"/>
              <a:t>9 edycja NARODOWEGO CZYTANIA</a:t>
            </a:r>
            <a:endParaRPr lang="pl-PL" sz="3600" b="1" dirty="0"/>
          </a:p>
        </p:txBody>
      </p:sp>
    </p:spTree>
    <p:extLst>
      <p:ext uri="{BB962C8B-B14F-4D97-AF65-F5344CB8AC3E}">
        <p14:creationId xmlns:p14="http://schemas.microsoft.com/office/powerpoint/2010/main" val="236588075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395536" y="44624"/>
            <a:ext cx="8496944" cy="4378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6000" b="1" dirty="0" smtClean="0"/>
              <a:t>Podziękowanie</a:t>
            </a:r>
          </a:p>
          <a:p>
            <a:pPr algn="ctr"/>
            <a:endParaRPr lang="pl-PL" sz="2800" b="1" dirty="0"/>
          </a:p>
          <a:p>
            <a:pPr algn="ctr"/>
            <a:r>
              <a:rPr lang="pl-PL" sz="3600" b="1" dirty="0" smtClean="0"/>
              <a:t>Składamy serdeczne podziękowania</a:t>
            </a:r>
          </a:p>
          <a:p>
            <a:pPr algn="ctr"/>
            <a:r>
              <a:rPr lang="pl-PL" sz="3600" b="1" dirty="0" smtClean="0"/>
              <a:t>wszystkim, którzy finansowo, </a:t>
            </a:r>
          </a:p>
          <a:p>
            <a:pPr algn="ctr"/>
            <a:r>
              <a:rPr lang="pl-PL" sz="3600" b="1" dirty="0" smtClean="0"/>
              <a:t>wiedzą merytoryczną, </a:t>
            </a:r>
          </a:p>
          <a:p>
            <a:pPr algn="ctr"/>
            <a:r>
              <a:rPr lang="pl-PL" sz="3600" b="1" dirty="0" smtClean="0"/>
              <a:t>czynem i dobrym słowem </a:t>
            </a:r>
          </a:p>
          <a:p>
            <a:pPr algn="ctr"/>
            <a:r>
              <a:rPr lang="pl-PL" sz="3600" b="1" dirty="0" smtClean="0"/>
              <a:t>wspierali powstanie tej inwestycji.</a:t>
            </a:r>
          </a:p>
        </p:txBody>
      </p:sp>
      <p:sp>
        <p:nvSpPr>
          <p:cNvPr id="3" name="AutoShape 2" descr="Корзина из 51 роз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4" name="AutoShape 4" descr="Корзина из 51 розы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5" name="AutoShape 6" descr="Корзина из 51 розы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375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4221088"/>
            <a:ext cx="2424100" cy="24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3884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2656"/>
            <a:ext cx="8424936" cy="63367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0602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81000"/>
            <a:ext cx="8712968" cy="6216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33671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0648"/>
            <a:ext cx="8784976" cy="64149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38678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81000"/>
            <a:ext cx="8712968" cy="609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87930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48" y="260648"/>
            <a:ext cx="8892480" cy="6288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59780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796</TotalTime>
  <Words>209</Words>
  <Application>Microsoft Office PowerPoint</Application>
  <PresentationFormat>Pokaz na ekranie (4:3)</PresentationFormat>
  <Paragraphs>59</Paragraphs>
  <Slides>45</Slides>
  <Notes>1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45</vt:i4>
      </vt:variant>
    </vt:vector>
  </HeadingPairs>
  <TitlesOfParts>
    <vt:vector size="46" baseType="lpstr">
      <vt:lpstr>Motyw pakietu Office</vt:lpstr>
      <vt:lpstr>Gminny Ośrodek Kultury  w Fajsławicach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Gminny Ośrodek Kultury  w Fajsławicach</dc:title>
  <dc:creator>Aleksandra Granat</dc:creator>
  <cp:lastModifiedBy>Aleksandra Granat</cp:lastModifiedBy>
  <cp:revision>73</cp:revision>
  <cp:lastPrinted>2020-09-17T13:37:48Z</cp:lastPrinted>
  <dcterms:created xsi:type="dcterms:W3CDTF">2020-09-16T19:03:17Z</dcterms:created>
  <dcterms:modified xsi:type="dcterms:W3CDTF">2020-09-18T07:40:44Z</dcterms:modified>
</cp:coreProperties>
</file>