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8" r:id="rId3"/>
    <p:sldId id="259" r:id="rId4"/>
    <p:sldId id="260" r:id="rId5"/>
    <p:sldId id="277" r:id="rId6"/>
    <p:sldId id="278" r:id="rId7"/>
    <p:sldId id="262" r:id="rId8"/>
    <p:sldId id="279" r:id="rId9"/>
    <p:sldId id="280" r:id="rId10"/>
    <p:sldId id="261" r:id="rId11"/>
    <p:sldId id="263" r:id="rId12"/>
    <p:sldId id="264" r:id="rId13"/>
    <p:sldId id="281" r:id="rId14"/>
    <p:sldId id="282" r:id="rId15"/>
    <p:sldId id="283" r:id="rId16"/>
    <p:sldId id="265" r:id="rId17"/>
    <p:sldId id="284" r:id="rId18"/>
    <p:sldId id="285" r:id="rId19"/>
    <p:sldId id="266" r:id="rId20"/>
    <p:sldId id="267" r:id="rId21"/>
    <p:sldId id="286" r:id="rId22"/>
    <p:sldId id="287" r:id="rId23"/>
    <p:sldId id="268" r:id="rId24"/>
    <p:sldId id="288" r:id="rId25"/>
    <p:sldId id="289" r:id="rId26"/>
    <p:sldId id="257" r:id="rId27"/>
    <p:sldId id="269" r:id="rId28"/>
    <p:sldId id="290" r:id="rId29"/>
    <p:sldId id="291" r:id="rId30"/>
    <p:sldId id="271" r:id="rId31"/>
    <p:sldId id="270" r:id="rId32"/>
    <p:sldId id="293" r:id="rId33"/>
    <p:sldId id="272" r:id="rId34"/>
    <p:sldId id="273" r:id="rId35"/>
    <p:sldId id="274" r:id="rId36"/>
    <p:sldId id="292" r:id="rId37"/>
    <p:sldId id="276" r:id="rId38"/>
    <p:sldId id="294" r:id="rId39"/>
    <p:sldId id="297" r:id="rId40"/>
    <p:sldId id="298" r:id="rId41"/>
    <p:sldId id="299" r:id="rId42"/>
    <p:sldId id="295" r:id="rId43"/>
    <p:sldId id="296" r:id="rId44"/>
    <p:sldId id="300" r:id="rId45"/>
    <p:sldId id="275" r:id="rId46"/>
  </p:sldIdLst>
  <p:sldSz cx="9144000" cy="6858000" type="screen4x3"/>
  <p:notesSz cx="9931400" cy="67945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>
      <p:cViewPr varScale="1">
        <p:scale>
          <a:sx n="83" d="100"/>
          <a:sy n="83" d="100"/>
        </p:scale>
        <p:origin x="-143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607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625495" y="0"/>
            <a:ext cx="4303607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143D9-7E02-4408-BADD-CFC51AF9F72B}" type="datetimeFigureOut">
              <a:rPr lang="pl-PL" smtClean="0"/>
              <a:t>18.09.2020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453596"/>
            <a:ext cx="4303607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625495" y="6453596"/>
            <a:ext cx="4303607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8B2EA-D3E6-49AB-B5DA-05BBF4E382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2403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607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25495" y="0"/>
            <a:ext cx="4303607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9F992-7600-4A17-AEB1-368BF4E7DC87}" type="datetimeFigureOut">
              <a:rPr lang="pl-PL" smtClean="0"/>
              <a:t>18.09.2020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93140" y="3227388"/>
            <a:ext cx="7945120" cy="3057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453596"/>
            <a:ext cx="4303607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25495" y="6453596"/>
            <a:ext cx="4303607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8F088-91FD-4765-A16D-AEC19D9206D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64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8F088-91FD-4765-A16D-AEC19D9206D5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0010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1A91-38A4-42E7-AE90-3F80383B3309}" type="datetimeFigureOut">
              <a:rPr lang="pl-PL" smtClean="0"/>
              <a:t>18.09.2020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7E9-7C97-4B14-926E-1ED37ABE92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595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1A91-38A4-42E7-AE90-3F80383B3309}" type="datetimeFigureOut">
              <a:rPr lang="pl-PL" smtClean="0"/>
              <a:t>18.09.2020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7E9-7C97-4B14-926E-1ED37ABE92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0197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1A91-38A4-42E7-AE90-3F80383B3309}" type="datetimeFigureOut">
              <a:rPr lang="pl-PL" smtClean="0"/>
              <a:t>18.09.2020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7E9-7C97-4B14-926E-1ED37ABE92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2920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1A91-38A4-42E7-AE90-3F80383B3309}" type="datetimeFigureOut">
              <a:rPr lang="pl-PL" smtClean="0"/>
              <a:t>18.09.2020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7E9-7C97-4B14-926E-1ED37ABE92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681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1A91-38A4-42E7-AE90-3F80383B3309}" type="datetimeFigureOut">
              <a:rPr lang="pl-PL" smtClean="0"/>
              <a:t>18.09.2020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7E9-7C97-4B14-926E-1ED37ABE92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1244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1A91-38A4-42E7-AE90-3F80383B3309}" type="datetimeFigureOut">
              <a:rPr lang="pl-PL" smtClean="0"/>
              <a:t>18.09.2020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7E9-7C97-4B14-926E-1ED37ABE92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931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1A91-38A4-42E7-AE90-3F80383B3309}" type="datetimeFigureOut">
              <a:rPr lang="pl-PL" smtClean="0"/>
              <a:t>18.09.2020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7E9-7C97-4B14-926E-1ED37ABE92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4185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1A91-38A4-42E7-AE90-3F80383B3309}" type="datetimeFigureOut">
              <a:rPr lang="pl-PL" smtClean="0"/>
              <a:t>18.09.2020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7E9-7C97-4B14-926E-1ED37ABE92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4976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1A91-38A4-42E7-AE90-3F80383B3309}" type="datetimeFigureOut">
              <a:rPr lang="pl-PL" smtClean="0"/>
              <a:t>18.09.2020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7E9-7C97-4B14-926E-1ED37ABE92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143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1A91-38A4-42E7-AE90-3F80383B3309}" type="datetimeFigureOut">
              <a:rPr lang="pl-PL" smtClean="0"/>
              <a:t>18.09.2020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7E9-7C97-4B14-926E-1ED37ABE92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920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1A91-38A4-42E7-AE90-3F80383B3309}" type="datetimeFigureOut">
              <a:rPr lang="pl-PL" smtClean="0"/>
              <a:t>18.09.2020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7E9-7C97-4B14-926E-1ED37ABE92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788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lumMod val="66000"/>
                <a:lumOff val="34000"/>
              </a:schemeClr>
            </a:gs>
            <a:gs pos="6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A1A91-38A4-42E7-AE90-3F80383B3309}" type="datetimeFigureOut">
              <a:rPr lang="pl-PL" smtClean="0"/>
              <a:t>18.09.2020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9B7E9-7C97-4B14-926E-1ED37ABE92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049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4632" cy="1470025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solidFill>
                  <a:srgbClr val="002060"/>
                </a:solidFill>
              </a:rPr>
              <a:t>Gminny Ośrodek Kultury </a:t>
            </a:r>
            <a:br>
              <a:rPr lang="pl-PL" sz="5400" b="1" dirty="0" smtClean="0">
                <a:solidFill>
                  <a:srgbClr val="002060"/>
                </a:solidFill>
              </a:rPr>
            </a:br>
            <a:r>
              <a:rPr lang="pl-PL" sz="5400" b="1" dirty="0" smtClean="0">
                <a:solidFill>
                  <a:srgbClr val="002060"/>
                </a:solidFill>
              </a:rPr>
              <a:t>w Fajsławicach</a:t>
            </a:r>
            <a:endParaRPr lang="pl-PL" sz="5400" b="1" dirty="0">
              <a:solidFill>
                <a:srgbClr val="00206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771800" y="2636912"/>
            <a:ext cx="4032448" cy="550912"/>
          </a:xfrm>
        </p:spPr>
        <p:txBody>
          <a:bodyPr>
            <a:normAutofit lnSpcReduction="10000"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Rys historyczny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9000"/>
            <a:ext cx="378042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65961"/>
            <a:ext cx="4608512" cy="2646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650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188640"/>
            <a:ext cx="864096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/>
              <a:t>Lubelska Akademia Rozwoju</a:t>
            </a:r>
            <a:r>
              <a:rPr lang="pl-PL" sz="2800" dirty="0"/>
              <a:t> </a:t>
            </a:r>
            <a:r>
              <a:rPr lang="pl-PL" sz="2800" dirty="0" smtClean="0"/>
              <a:t>– studium wykonalności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pl-PL" sz="2800" dirty="0" smtClean="0"/>
              <a:t>Piotr Majchrzak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pl-PL" sz="2800" dirty="0" smtClean="0"/>
              <a:t>Rafał Dudek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pl-PL" sz="2800" dirty="0" smtClean="0"/>
              <a:t>Michał Rządkowski</a:t>
            </a:r>
            <a:endParaRPr lang="pl-PL" sz="2800" dirty="0"/>
          </a:p>
          <a:p>
            <a:r>
              <a:rPr lang="pl-PL" sz="2800" dirty="0"/>
              <a:t> </a:t>
            </a:r>
          </a:p>
          <a:p>
            <a:r>
              <a:rPr lang="pl-PL" sz="2800" dirty="0" smtClean="0"/>
              <a:t>INSPEKTORZY INWESTYCJI:</a:t>
            </a:r>
            <a:endParaRPr lang="pl-PL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/>
              <a:t>Inż. Iwona </a:t>
            </a:r>
            <a:r>
              <a:rPr lang="pl-PL" sz="2800" b="1" dirty="0" smtClean="0"/>
              <a:t>Chiniewicz - </a:t>
            </a:r>
            <a:r>
              <a:rPr lang="pl-PL" sz="2800" dirty="0" smtClean="0"/>
              <a:t>specjalność </a:t>
            </a:r>
            <a:r>
              <a:rPr lang="pl-PL" sz="2800" dirty="0"/>
              <a:t>instalacyjno-inżynieryjna w zakresie sieci i instalacji sanitarnych,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/>
              <a:t>Inż. Andrzej </a:t>
            </a:r>
            <a:r>
              <a:rPr lang="pl-PL" sz="2800" b="1" dirty="0" smtClean="0"/>
              <a:t>Chiniewicz - </a:t>
            </a:r>
            <a:r>
              <a:rPr lang="pl-PL" sz="2800" dirty="0" smtClean="0"/>
              <a:t>specjalność </a:t>
            </a:r>
            <a:r>
              <a:rPr lang="pl-PL" sz="2800" dirty="0"/>
              <a:t>instalacyjno-inżynieryjna w zakresie sieci i instalacji elektrycznych,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/>
              <a:t>Inż. Tomasz </a:t>
            </a:r>
            <a:r>
              <a:rPr lang="pl-PL" sz="2800" b="1" dirty="0" smtClean="0"/>
              <a:t>Chruścicki - </a:t>
            </a:r>
            <a:r>
              <a:rPr lang="pl-PL" sz="2800" dirty="0" smtClean="0"/>
              <a:t>specjalność </a:t>
            </a:r>
            <a:r>
              <a:rPr lang="pl-PL" sz="2800" dirty="0"/>
              <a:t>konstrukcyjno-budowlana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/>
              <a:t>Inż. Mariusz </a:t>
            </a:r>
            <a:r>
              <a:rPr lang="pl-PL" sz="2800" b="1" dirty="0" smtClean="0"/>
              <a:t>Zieliński - </a:t>
            </a:r>
            <a:r>
              <a:rPr lang="pl-PL" sz="2800" dirty="0" smtClean="0"/>
              <a:t>specjalność </a:t>
            </a:r>
            <a:r>
              <a:rPr lang="pl-PL" sz="2800" dirty="0"/>
              <a:t>konstrukcyjno-budowlana i drogowa.</a:t>
            </a:r>
          </a:p>
        </p:txBody>
      </p:sp>
    </p:spTree>
    <p:extLst>
      <p:ext uri="{BB962C8B-B14F-4D97-AF65-F5344CB8AC3E}">
        <p14:creationId xmlns:p14="http://schemas.microsoft.com/office/powerpoint/2010/main" val="37516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404664"/>
            <a:ext cx="864096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WYKONAWCY ROBÓT:</a:t>
            </a:r>
            <a:endParaRPr lang="pl-PL" sz="2800" dirty="0"/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b="1" dirty="0"/>
              <a:t>P.W. ALLBUD Sp. z o.o., Wiceprezes zarządu - Aleksander </a:t>
            </a:r>
            <a:r>
              <a:rPr lang="pl-PL" sz="2800" b="1" dirty="0" err="1"/>
              <a:t>Rayss</a:t>
            </a:r>
            <a:r>
              <a:rPr lang="pl-PL" sz="2800" b="1" dirty="0"/>
              <a:t>, </a:t>
            </a:r>
            <a:r>
              <a:rPr lang="pl-PL" sz="2800" dirty="0"/>
              <a:t>- przebudowa </a:t>
            </a:r>
            <a:r>
              <a:rPr lang="pl-PL" sz="2800" dirty="0" smtClean="0"/>
              <a:t>budynku</a:t>
            </a:r>
            <a:br>
              <a:rPr lang="pl-PL" sz="2800" dirty="0" smtClean="0"/>
            </a:br>
            <a:r>
              <a:rPr lang="pl-PL" sz="2800" dirty="0" smtClean="0"/>
              <a:t> </a:t>
            </a:r>
            <a:r>
              <a:rPr lang="pl-PL" sz="2800" dirty="0"/>
              <a:t>i przebudowa dachu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b="1" dirty="0"/>
              <a:t>Firma Usługowo-Handlowa „HABA” Andrzej </a:t>
            </a:r>
            <a:r>
              <a:rPr lang="pl-PL" sz="2800" b="1" dirty="0" err="1"/>
              <a:t>Haba</a:t>
            </a:r>
            <a:r>
              <a:rPr lang="pl-PL" sz="2800" b="1" dirty="0"/>
              <a:t>, właściciel - Andrzej </a:t>
            </a:r>
            <a:r>
              <a:rPr lang="pl-PL" sz="2800" b="1" dirty="0" err="1"/>
              <a:t>Haba</a:t>
            </a:r>
            <a:r>
              <a:rPr lang="pl-PL" sz="2800" dirty="0"/>
              <a:t>, - zagospodarowanie terenu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b="1" dirty="0"/>
              <a:t>Przedsiębiorstwo Robót Drogowych sp. </a:t>
            </a:r>
            <a:r>
              <a:rPr lang="pl-PL" sz="2800" b="1" dirty="0" err="1"/>
              <a:t>zo</a:t>
            </a:r>
            <a:r>
              <a:rPr lang="pl-PL" sz="2800" b="1" dirty="0"/>
              <a:t> .</a:t>
            </a:r>
            <a:r>
              <a:rPr lang="pl-PL" sz="2800" b="1" dirty="0" err="1"/>
              <a:t>o.o</a:t>
            </a:r>
            <a:r>
              <a:rPr lang="pl-PL" sz="2800" b="1" dirty="0"/>
              <a:t> Zamość, Prezes Zarządu -</a:t>
            </a:r>
            <a:r>
              <a:rPr lang="pl-PL" sz="2800" dirty="0"/>
              <a:t> </a:t>
            </a:r>
            <a:r>
              <a:rPr lang="pl-PL" sz="2800" b="1" dirty="0"/>
              <a:t>Waldemar Basak</a:t>
            </a:r>
            <a:r>
              <a:rPr lang="pl-PL" sz="2800" dirty="0"/>
              <a:t>– remont drogi </a:t>
            </a:r>
            <a:r>
              <a:rPr lang="pl-PL" sz="2800" dirty="0" smtClean="0"/>
              <a:t>dojazdowej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49114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33248" y="313618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Wiosna 2019r. </a:t>
            </a:r>
            <a:r>
              <a:rPr lang="pl-PL" sz="2800" dirty="0" smtClean="0"/>
              <a:t>– rozpoczęcie prac budowlanych</a:t>
            </a:r>
            <a:endParaRPr lang="pl-PL" sz="2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2" y="980728"/>
            <a:ext cx="8640639" cy="5703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072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56" y="332656"/>
            <a:ext cx="8676456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0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48464" cy="6408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174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8892480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346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568952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193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8784976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63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1000"/>
            <a:ext cx="8712968" cy="6288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765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2492896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 smtClean="0"/>
              <a:t>Niespodzianki budowlane</a:t>
            </a:r>
            <a:endParaRPr lang="pl-PL" sz="6000" b="1" dirty="0"/>
          </a:p>
        </p:txBody>
      </p:sp>
    </p:spTree>
    <p:extLst>
      <p:ext uri="{BB962C8B-B14F-4D97-AF65-F5344CB8AC3E}">
        <p14:creationId xmlns:p14="http://schemas.microsoft.com/office/powerpoint/2010/main" val="70175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476672"/>
            <a:ext cx="88569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30 września 2017r. </a:t>
            </a:r>
            <a:r>
              <a:rPr lang="pl-PL" sz="2800" dirty="0" smtClean="0"/>
              <a:t>– złożenie wniosku do Urzędu       Marszałkowskiego Województwa Lubelskiego</a:t>
            </a:r>
          </a:p>
          <a:p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Projekt: </a:t>
            </a:r>
            <a:r>
              <a:rPr lang="pl-PL" sz="2800" b="1" dirty="0" smtClean="0"/>
              <a:t>„Przebudowa zdegradowanego budynku remizy OSP w Fajsławicach na Gminny Ośrodek Kultury </a:t>
            </a:r>
          </a:p>
          <a:p>
            <a:r>
              <a:rPr lang="pl-PL" sz="2800" b="1" dirty="0" smtClean="0"/>
              <a:t>i Gminną Bibliotekę Publiczną wraz z zagospodarowaniem terenu i remontem drogi dojazdowej do obiektu”.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51520" y="4365104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25 marca 2019r. </a:t>
            </a:r>
            <a:r>
              <a:rPr lang="pl-PL" sz="2800" dirty="0" smtClean="0"/>
              <a:t>- </a:t>
            </a:r>
            <a:r>
              <a:rPr lang="pl-PL" sz="2800" dirty="0"/>
              <a:t>podpisanie umowy na dofinansowanie projektu</a:t>
            </a:r>
          </a:p>
        </p:txBody>
      </p:sp>
    </p:spTree>
    <p:extLst>
      <p:ext uri="{BB962C8B-B14F-4D97-AF65-F5344CB8AC3E}">
        <p14:creationId xmlns:p14="http://schemas.microsoft.com/office/powerpoint/2010/main" val="21386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67544" y="406052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/>
              <a:t>Wymiana dachu</a:t>
            </a:r>
            <a:endParaRPr lang="pl-PL" sz="32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691680" y="2564904"/>
            <a:ext cx="250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Zdjęcia z wymiany dachu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8424936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397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712460" cy="6106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612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42736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587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41969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/>
              <a:t>Roboty dodatkowe na podstawie ekspertyzy PPOŻ</a:t>
            </a:r>
            <a:endParaRPr lang="pl-PL" sz="28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403648" y="263691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Zdjęcia z klatek schodowych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208912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289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568952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247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892480" cy="6216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791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ukiet od 5 do 200 róż - przesyłka kwiatowa - E-kwia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3750" l="1625" r="96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581128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43520" y="260648"/>
            <a:ext cx="87129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/>
              <a:t>Podziękowania dla inspektorów inwestycji </a:t>
            </a:r>
          </a:p>
          <a:p>
            <a:pPr algn="ctr"/>
            <a:endParaRPr lang="pl-PL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 smtClean="0"/>
              <a:t>Inż. Iwona Chiniewicz - </a:t>
            </a:r>
            <a:r>
              <a:rPr lang="pl-PL" sz="2800" dirty="0" smtClean="0"/>
              <a:t>specjalność instalacyjno-inżynieryjna w zakresie sieci i instalacji sanitarnych,</a:t>
            </a:r>
          </a:p>
          <a:p>
            <a:endParaRPr lang="pl-PL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 smtClean="0"/>
              <a:t>Inż. Andrzej Chiniewicz - </a:t>
            </a:r>
            <a:r>
              <a:rPr lang="pl-PL" sz="2800" dirty="0" smtClean="0"/>
              <a:t>specjalność instalacyjno-inżynieryjna w zakresie sieci i instalacji elektrycznych,</a:t>
            </a:r>
          </a:p>
          <a:p>
            <a:endParaRPr lang="pl-PL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 smtClean="0"/>
              <a:t>Inż. Tomasz Chruścicki - </a:t>
            </a:r>
            <a:r>
              <a:rPr lang="pl-PL" sz="2800" dirty="0" smtClean="0"/>
              <a:t>specjalność konstrukcyjno-budowlana</a:t>
            </a:r>
          </a:p>
        </p:txBody>
      </p:sp>
    </p:spTree>
    <p:extLst>
      <p:ext uri="{BB962C8B-B14F-4D97-AF65-F5344CB8AC3E}">
        <p14:creationId xmlns:p14="http://schemas.microsoft.com/office/powerpoint/2010/main" val="294653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99592" y="431086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Przebieg prac…</a:t>
            </a:r>
            <a:endParaRPr lang="pl-PL" sz="2800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54306"/>
            <a:ext cx="8640960" cy="5630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387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820472" cy="6312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99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604448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670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620688"/>
            <a:ext cx="885698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dirty="0"/>
              <a:t>Planowana wartość </a:t>
            </a:r>
            <a:r>
              <a:rPr lang="pl-PL" sz="2800" dirty="0" smtClean="0"/>
              <a:t>projektu: </a:t>
            </a:r>
            <a:r>
              <a:rPr lang="pl-PL" sz="2800" b="1" dirty="0" smtClean="0"/>
              <a:t>934 000,00zł</a:t>
            </a:r>
          </a:p>
          <a:p>
            <a:pPr>
              <a:lnSpc>
                <a:spcPct val="150000"/>
              </a:lnSpc>
            </a:pPr>
            <a:endParaRPr lang="pl-PL" sz="2800" b="1" dirty="0"/>
          </a:p>
          <a:p>
            <a:pPr>
              <a:lnSpc>
                <a:spcPct val="150000"/>
              </a:lnSpc>
            </a:pPr>
            <a:r>
              <a:rPr lang="pl-PL" sz="2800" dirty="0"/>
              <a:t>Przyznane </a:t>
            </a:r>
            <a:r>
              <a:rPr lang="pl-PL" sz="2800" dirty="0" smtClean="0"/>
              <a:t>dofinansowania: do </a:t>
            </a:r>
            <a:r>
              <a:rPr lang="pl-PL" sz="2800" b="1" dirty="0"/>
              <a:t>687 </a:t>
            </a:r>
            <a:r>
              <a:rPr lang="pl-PL" sz="2800" b="1" dirty="0" smtClean="0"/>
              <a:t>000,00zł </a:t>
            </a:r>
            <a:br>
              <a:rPr lang="pl-PL" sz="2800" b="1" dirty="0" smtClean="0"/>
            </a:br>
            <a:r>
              <a:rPr lang="pl-PL" sz="2800" b="1" dirty="0" smtClean="0"/>
              <a:t>			</a:t>
            </a:r>
            <a:r>
              <a:rPr lang="pl-PL" sz="2800" dirty="0" smtClean="0"/>
              <a:t>(</a:t>
            </a:r>
            <a:r>
              <a:rPr lang="pl-PL" sz="2800" dirty="0"/>
              <a:t>do 95% kwalifikowanych kosztów netto</a:t>
            </a:r>
            <a:r>
              <a:rPr lang="pl-PL" sz="28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pl-PL" sz="2800" dirty="0" smtClean="0"/>
              <a:t>Planowany </a:t>
            </a:r>
            <a:r>
              <a:rPr lang="pl-PL" sz="2800" dirty="0"/>
              <a:t>okres realizacji: </a:t>
            </a:r>
            <a:endParaRPr lang="pl-PL" sz="2800" dirty="0" smtClean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b="1" dirty="0" smtClean="0"/>
              <a:t>do 30.11.2019r</a:t>
            </a:r>
            <a:r>
              <a:rPr lang="pl-PL" sz="2800" dirty="0"/>
              <a:t>.</a:t>
            </a:r>
            <a:r>
              <a:rPr lang="pl-PL" sz="2800" dirty="0" smtClean="0"/>
              <a:t> </a:t>
            </a:r>
            <a:r>
              <a:rPr lang="pl-PL" sz="2800" dirty="0"/>
              <a:t>(rzeczowy</a:t>
            </a:r>
            <a:r>
              <a:rPr lang="pl-PL" sz="2800" dirty="0" smtClean="0"/>
              <a:t>)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b="1" dirty="0" smtClean="0"/>
              <a:t>do</a:t>
            </a:r>
            <a:r>
              <a:rPr lang="pl-PL" sz="2800" dirty="0" smtClean="0"/>
              <a:t> </a:t>
            </a:r>
            <a:r>
              <a:rPr lang="pl-PL" sz="2800" b="1" dirty="0" smtClean="0"/>
              <a:t>31.12.2019r. </a:t>
            </a:r>
            <a:r>
              <a:rPr lang="pl-PL" sz="2800" dirty="0"/>
              <a:t>(finansowy</a:t>
            </a:r>
            <a:r>
              <a:rPr lang="pl-PL" sz="2800" dirty="0" smtClean="0"/>
              <a:t>)</a:t>
            </a:r>
            <a:endParaRPr lang="pl-PL" sz="28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323528" y="5877272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Planowany udział gminy: </a:t>
            </a:r>
            <a:r>
              <a:rPr lang="pl-PL" sz="2800" b="1" dirty="0" smtClean="0"/>
              <a:t>248 000,00zł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41041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820472" cy="6240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2014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381000"/>
            <a:ext cx="8748972" cy="6288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6904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909929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0355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188640"/>
            <a:ext cx="871296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/>
              <a:t>Podsumowanie</a:t>
            </a:r>
          </a:p>
          <a:p>
            <a:pPr>
              <a:lnSpc>
                <a:spcPct val="200000"/>
              </a:lnSpc>
            </a:pPr>
            <a:r>
              <a:rPr lang="pl-PL" sz="4000" dirty="0" smtClean="0"/>
              <a:t>Wartość projektu: </a:t>
            </a:r>
            <a:r>
              <a:rPr lang="pl-PL" sz="4000" b="1" dirty="0" smtClean="0"/>
              <a:t>1 </a:t>
            </a:r>
            <a:r>
              <a:rPr lang="pl-PL" sz="4000" b="1" dirty="0"/>
              <a:t>379 </a:t>
            </a:r>
            <a:r>
              <a:rPr lang="pl-PL" sz="4000" b="1" dirty="0" smtClean="0"/>
              <a:t>000,00zł</a:t>
            </a:r>
            <a:endParaRPr lang="pl-PL" sz="4000" b="1" dirty="0"/>
          </a:p>
          <a:p>
            <a:pPr>
              <a:lnSpc>
                <a:spcPct val="200000"/>
              </a:lnSpc>
            </a:pPr>
            <a:r>
              <a:rPr lang="pl-PL" sz="4000" dirty="0"/>
              <a:t>Wartość </a:t>
            </a:r>
            <a:r>
              <a:rPr lang="pl-PL" sz="4000" dirty="0" smtClean="0"/>
              <a:t>dofinansowania: </a:t>
            </a:r>
            <a:r>
              <a:rPr lang="pl-PL" sz="4000" b="1" dirty="0" smtClean="0"/>
              <a:t>667 000,00zł</a:t>
            </a:r>
            <a:endParaRPr lang="pl-PL" sz="4000" b="1" dirty="0"/>
          </a:p>
          <a:p>
            <a:pPr>
              <a:lnSpc>
                <a:spcPct val="200000"/>
              </a:lnSpc>
            </a:pPr>
            <a:r>
              <a:rPr lang="pl-PL" sz="4000" dirty="0"/>
              <a:t>Udział Gminy </a:t>
            </a:r>
            <a:r>
              <a:rPr lang="pl-PL" sz="4000" dirty="0" smtClean="0"/>
              <a:t>Fajsławice: </a:t>
            </a:r>
            <a:r>
              <a:rPr lang="pl-PL" sz="4000" b="1" dirty="0" smtClean="0"/>
              <a:t>711 000,00zł </a:t>
            </a:r>
          </a:p>
          <a:p>
            <a:r>
              <a:rPr lang="pl-PL" sz="3200" dirty="0" smtClean="0"/>
              <a:t>(prace nieujęte w projekcie na kwotę </a:t>
            </a:r>
            <a:r>
              <a:rPr lang="pl-PL" sz="3200" b="1" dirty="0" smtClean="0"/>
              <a:t>488 000,00zł</a:t>
            </a:r>
            <a:r>
              <a:rPr lang="pl-PL" sz="3200" dirty="0" smtClean="0"/>
              <a:t>)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30612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1268760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EFEKTY PRAC</a:t>
            </a:r>
          </a:p>
        </p:txBody>
      </p:sp>
    </p:spTree>
    <p:extLst>
      <p:ext uri="{BB962C8B-B14F-4D97-AF65-F5344CB8AC3E}">
        <p14:creationId xmlns:p14="http://schemas.microsoft.com/office/powerpoint/2010/main" val="4015574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8785484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611560" y="215062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Parking – </a:t>
            </a:r>
            <a:r>
              <a:rPr lang="pl-PL" sz="2800" b="1" dirty="0" smtClean="0"/>
              <a:t>30 000,00zł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1808081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748464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115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784976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5200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784468" cy="6360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9647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70" y="1268760"/>
            <a:ext cx="8321486" cy="536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179512" y="260648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/>
              <a:t>Gminna Biblioteka Publiczna w Fajsławicach</a:t>
            </a: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val="2597692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605263" cy="6296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708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04956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858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381000"/>
            <a:ext cx="8892480" cy="6216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242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8892480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4694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756195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41883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8640960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611560" y="40466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/>
              <a:t>9 edycja NARODOWEGO CZYTANIA</a:t>
            </a: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val="23658807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44624"/>
            <a:ext cx="8496944" cy="4378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 smtClean="0"/>
              <a:t>Podziękowanie</a:t>
            </a:r>
          </a:p>
          <a:p>
            <a:pPr algn="ctr"/>
            <a:endParaRPr lang="pl-PL" sz="2800" b="1" dirty="0"/>
          </a:p>
          <a:p>
            <a:pPr algn="ctr"/>
            <a:r>
              <a:rPr lang="pl-PL" sz="3600" b="1" dirty="0" smtClean="0"/>
              <a:t>Składamy serdeczne podziękowania</a:t>
            </a:r>
          </a:p>
          <a:p>
            <a:pPr algn="ctr"/>
            <a:r>
              <a:rPr lang="pl-PL" sz="3600" b="1" dirty="0" smtClean="0"/>
              <a:t>wszystkim, którzy finansowo, </a:t>
            </a:r>
          </a:p>
          <a:p>
            <a:pPr algn="ctr"/>
            <a:r>
              <a:rPr lang="pl-PL" sz="3600" b="1" dirty="0" smtClean="0"/>
              <a:t>wiedzą merytoryczną, </a:t>
            </a:r>
          </a:p>
          <a:p>
            <a:pPr algn="ctr"/>
            <a:r>
              <a:rPr lang="pl-PL" sz="3600" b="1" dirty="0" smtClean="0"/>
              <a:t>czynem i dobrym słowem </a:t>
            </a:r>
          </a:p>
          <a:p>
            <a:pPr algn="ctr"/>
            <a:r>
              <a:rPr lang="pl-PL" sz="3600" b="1" dirty="0" smtClean="0"/>
              <a:t>wspierali powstanie tej inwestycji.</a:t>
            </a:r>
          </a:p>
        </p:txBody>
      </p:sp>
      <p:sp>
        <p:nvSpPr>
          <p:cNvPr id="3" name="AutoShape 2" descr="Корзина из 51 роз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Корзина из 51 роз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6" descr="Корзина из 51 роз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375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221088"/>
            <a:ext cx="2424100" cy="24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8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424936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60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1000"/>
            <a:ext cx="8712968" cy="6216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367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84976" cy="6414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867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1000"/>
            <a:ext cx="8712968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793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8" y="260648"/>
            <a:ext cx="8892480" cy="6288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978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209</Words>
  <Application>Microsoft Office PowerPoint</Application>
  <PresentationFormat>Pokaz na ekranie (4:3)</PresentationFormat>
  <Paragraphs>59</Paragraphs>
  <Slides>45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6" baseType="lpstr">
      <vt:lpstr>Motyw pakietu Office</vt:lpstr>
      <vt:lpstr>Gminny Ośrodek Kultury  w Fajsławicach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Gminny Ośrodek Kultury  w Fajsławicach</dc:title>
  <dc:creator>Aleksandra Granat</dc:creator>
  <cp:lastModifiedBy>Aleksandra Granat</cp:lastModifiedBy>
  <cp:revision>73</cp:revision>
  <cp:lastPrinted>2020-09-17T13:37:48Z</cp:lastPrinted>
  <dcterms:created xsi:type="dcterms:W3CDTF">2020-09-16T19:03:17Z</dcterms:created>
  <dcterms:modified xsi:type="dcterms:W3CDTF">2020-09-18T07:40:44Z</dcterms:modified>
</cp:coreProperties>
</file>